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537" r:id="rId5"/>
    <p:sldId id="667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51" r:id="rId15"/>
    <p:sldId id="662" r:id="rId16"/>
    <p:sldId id="665" r:id="rId17"/>
    <p:sldId id="663" r:id="rId18"/>
    <p:sldId id="567" r:id="rId19"/>
    <p:sldId id="595" r:id="rId20"/>
    <p:sldId id="596" r:id="rId21"/>
    <p:sldId id="654" r:id="rId22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6495"/>
    <a:srgbClr val="3A6292"/>
    <a:srgbClr val="4370A7"/>
    <a:srgbClr val="3D6799"/>
    <a:srgbClr val="406B9E"/>
    <a:srgbClr val="4381AB"/>
    <a:srgbClr val="0000FF"/>
    <a:srgbClr val="E9F5F1"/>
    <a:srgbClr val="BFBEBE"/>
    <a:srgbClr val="E1F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1" autoAdjust="0"/>
    <p:restoredTop sz="35543" autoAdjust="0"/>
  </p:normalViewPr>
  <p:slideViewPr>
    <p:cSldViewPr showGuides="1">
      <p:cViewPr varScale="1">
        <p:scale>
          <a:sx n="22" d="100"/>
          <a:sy n="22" d="100"/>
        </p:scale>
        <p:origin x="-2370" y="-102"/>
      </p:cViewPr>
      <p:guideLst>
        <p:guide orient="horz"/>
        <p:guide orient="horz" pos="2472"/>
        <p:guide orient="horz" pos="1389"/>
        <p:guide orient="horz" pos="4196"/>
        <p:guide orient="horz" pos="4186"/>
        <p:guide pos="3976"/>
        <p:guide pos="4203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429FDA-16E5-444F-ADAB-79158B8EAE72}" type="presOf" srcId="{1BC419ED-F395-4F03-B9BD-64BA3AADAF63}" destId="{0D4E8CCD-F72C-4C5F-BFC7-E9FE47FE557A}" srcOrd="0" destOrd="0" presId="urn:microsoft.com/office/officeart/2005/8/layout/process2"/>
    <dgm:cxn modelId="{8D91F20E-22A4-4056-9F81-BFAA7DD09AA2}" type="presOf" srcId="{154DAC5D-AD54-4A88-875F-7DED30E317B0}" destId="{0138F44F-B7B8-44DD-87B4-4C452BD82CEE}" srcOrd="1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428D1299-6C38-4E35-9F0F-80AE0AC285DF}" type="presOf" srcId="{FB2871F8-C9F5-49C8-93BB-A1F140EBBFC2}" destId="{593AF8B8-5CDF-4A27-861B-76BD0591B9E6}" srcOrd="0" destOrd="0" presId="urn:microsoft.com/office/officeart/2005/8/layout/process2"/>
    <dgm:cxn modelId="{06ED6062-E420-4397-A295-AFADBB12451B}" type="presOf" srcId="{250E189A-D855-4088-BEE1-567FBBE2162E}" destId="{9D3DE9F0-2341-4CC1-81D3-A113FA69132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B5CC1ECA-10DD-4446-BC3D-1B34401D1B80}" type="presOf" srcId="{37D15CCA-E769-46DA-B7CB-1F58EA52B8C4}" destId="{7B3BE094-A40C-4C9B-9964-A7331BA42B94}" srcOrd="0" destOrd="0" presId="urn:microsoft.com/office/officeart/2005/8/layout/process2"/>
    <dgm:cxn modelId="{69F923F6-07C6-42E4-AC0C-E59F875E8DA1}" type="presOf" srcId="{ACA7A659-BA71-4D38-8542-09AFDFF77871}" destId="{75669A98-FA2B-4C8A-AD9B-3CB17E8461D8}" srcOrd="0" destOrd="0" presId="urn:microsoft.com/office/officeart/2005/8/layout/process2"/>
    <dgm:cxn modelId="{2DA1CA2D-54D1-46D4-BE98-3813B8F11400}" type="presOf" srcId="{A82A78EE-BAF0-455F-8471-075F52E76EA6}" destId="{D150C13B-3A37-45B2-85B7-F6A873E95011}" srcOrd="0" destOrd="0" presId="urn:microsoft.com/office/officeart/2005/8/layout/process2"/>
    <dgm:cxn modelId="{49BA1448-C5BE-4B19-A98E-075532CF53CF}" type="presOf" srcId="{154DAC5D-AD54-4A88-875F-7DED30E317B0}" destId="{ACC6DF2B-3D14-4A43-94CA-0389A3C3E128}" srcOrd="0" destOrd="0" presId="urn:microsoft.com/office/officeart/2005/8/layout/process2"/>
    <dgm:cxn modelId="{D696E45B-1F36-4C2A-BDD0-E04EFF76682A}" type="presOf" srcId="{37D15CCA-E769-46DA-B7CB-1F58EA52B8C4}" destId="{C9C281E1-6523-4FD0-A87C-105753E6E11A}" srcOrd="1" destOrd="0" presId="urn:microsoft.com/office/officeart/2005/8/layout/process2"/>
    <dgm:cxn modelId="{72738E64-CD7A-4674-9993-5B2E70622A3D}" type="presOf" srcId="{4DE5EF7F-7138-4764-A112-F254BA6ED525}" destId="{3416875D-DC5F-4289-A4A5-97F6747CC6A1}" srcOrd="1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725D34B0-257F-43A6-891C-A65E1DB27D83}" type="presOf" srcId="{4DE5EF7F-7138-4764-A112-F254BA6ED525}" destId="{BB089907-DCBE-4F8F-9C83-68B6C2EB4DB0}" srcOrd="0" destOrd="0" presId="urn:microsoft.com/office/officeart/2005/8/layout/process2"/>
    <dgm:cxn modelId="{8A8A9117-0F9A-44E8-AE7C-CE8DF7A874A8}" type="presParOf" srcId="{593AF8B8-5CDF-4A27-861B-76BD0591B9E6}" destId="{D150C13B-3A37-45B2-85B7-F6A873E95011}" srcOrd="0" destOrd="0" presId="urn:microsoft.com/office/officeart/2005/8/layout/process2"/>
    <dgm:cxn modelId="{64D69EB3-757A-4E40-894F-A903FDAE451C}" type="presParOf" srcId="{593AF8B8-5CDF-4A27-861B-76BD0591B9E6}" destId="{BB089907-DCBE-4F8F-9C83-68B6C2EB4DB0}" srcOrd="1" destOrd="0" presId="urn:microsoft.com/office/officeart/2005/8/layout/process2"/>
    <dgm:cxn modelId="{58163B94-C501-43F4-8AF6-884A5C6F2A79}" type="presParOf" srcId="{BB089907-DCBE-4F8F-9C83-68B6C2EB4DB0}" destId="{3416875D-DC5F-4289-A4A5-97F6747CC6A1}" srcOrd="0" destOrd="0" presId="urn:microsoft.com/office/officeart/2005/8/layout/process2"/>
    <dgm:cxn modelId="{65C3E0F3-FAF2-4214-BFEB-586515E8A781}" type="presParOf" srcId="{593AF8B8-5CDF-4A27-861B-76BD0591B9E6}" destId="{75669A98-FA2B-4C8A-AD9B-3CB17E8461D8}" srcOrd="2" destOrd="0" presId="urn:microsoft.com/office/officeart/2005/8/layout/process2"/>
    <dgm:cxn modelId="{D3E0FB8F-FEDA-4DD0-94BC-39BE5C3C53E0}" type="presParOf" srcId="{593AF8B8-5CDF-4A27-861B-76BD0591B9E6}" destId="{7B3BE094-A40C-4C9B-9964-A7331BA42B94}" srcOrd="3" destOrd="0" presId="urn:microsoft.com/office/officeart/2005/8/layout/process2"/>
    <dgm:cxn modelId="{7A893BBF-73C0-4C35-87AA-E14ADB450AEC}" type="presParOf" srcId="{7B3BE094-A40C-4C9B-9964-A7331BA42B94}" destId="{C9C281E1-6523-4FD0-A87C-105753E6E11A}" srcOrd="0" destOrd="0" presId="urn:microsoft.com/office/officeart/2005/8/layout/process2"/>
    <dgm:cxn modelId="{2851A657-E819-41BB-987F-D99E0DED97FE}" type="presParOf" srcId="{593AF8B8-5CDF-4A27-861B-76BD0591B9E6}" destId="{9D3DE9F0-2341-4CC1-81D3-A113FA691324}" srcOrd="4" destOrd="0" presId="urn:microsoft.com/office/officeart/2005/8/layout/process2"/>
    <dgm:cxn modelId="{DBC11EFD-48F7-4DFA-AC2E-96EFD5FA459D}" type="presParOf" srcId="{593AF8B8-5CDF-4A27-861B-76BD0591B9E6}" destId="{ACC6DF2B-3D14-4A43-94CA-0389A3C3E128}" srcOrd="5" destOrd="0" presId="urn:microsoft.com/office/officeart/2005/8/layout/process2"/>
    <dgm:cxn modelId="{E829B0AB-09FA-4520-9B64-11D7C78A3E4E}" type="presParOf" srcId="{ACC6DF2B-3D14-4A43-94CA-0389A3C3E128}" destId="{0138F44F-B7B8-44DD-87B4-4C452BD82CEE}" srcOrd="0" destOrd="0" presId="urn:microsoft.com/office/officeart/2005/8/layout/process2"/>
    <dgm:cxn modelId="{9324ABE1-4340-4BC6-B725-8D4232313B54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2018-03-18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3/18/2018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大家下午好，很荣幸参加研修发表（或者其他的客套话也可以），我叫毛正军，工作于</a:t>
            </a:r>
            <a:r>
              <a:rPr kumimoji="1" lang="en-US" altLang="zh-CN" dirty="0" smtClean="0"/>
              <a:t>Solution2</a:t>
            </a:r>
            <a:r>
              <a:rPr kumimoji="1" lang="zh-CN" altLang="en-US" dirty="0" smtClean="0"/>
              <a:t>部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科</a:t>
            </a:r>
            <a:endParaRPr kumimoji="1" lang="en-US" altLang="zh-CN" dirty="0" smtClean="0"/>
          </a:p>
          <a:p>
            <a:r>
              <a:rPr kumimoji="1" lang="en-US" altLang="zh-CN" b="1" dirty="0" smtClean="0"/>
              <a:t>Good 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presentation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（演示）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MaoZhengjun, and 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b="0" dirty="0" smtClean="0"/>
              <a:t>Solution2</a:t>
            </a:r>
            <a:r>
              <a:rPr kumimoji="1" lang="zh-CN" altLang="en-US" b="0" dirty="0" smtClean="0"/>
              <a:t>部</a:t>
            </a:r>
            <a:r>
              <a:rPr kumimoji="1" lang="en-US" altLang="zh-CN" b="0" dirty="0" smtClean="0"/>
              <a:t>1</a:t>
            </a:r>
            <a:r>
              <a:rPr kumimoji="1" lang="zh-CN" altLang="en-US" b="0" dirty="0" smtClean="0"/>
              <a:t>科是什么？？？</a:t>
            </a:r>
            <a:r>
              <a:rPr lang="zh-CN" alt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第三阶段是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的编码阶段，也是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开发中最重要的阶段。其中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模块的编码是由我独立完成的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或者：第三阶段是最重要的编码阶段。其中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模块的代码编写是由我独立完成</a:t>
            </a:r>
            <a:r>
              <a:rPr lang="zh-CN" altLang="en-US" b="1" dirty="0" smtClean="0"/>
              <a:t>的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third stage is coding,</a:t>
            </a:r>
            <a:r>
              <a:rPr lang="en-GB" altLang="ja-JP" b="1" baseline="0" dirty="0" smtClean="0"/>
              <a:t> which is the most important stage in CG development, and I write the code independently in </a:t>
            </a:r>
            <a:r>
              <a:rPr lang="en-US" altLang="zh-CN" b="1" dirty="0" smtClean="0"/>
              <a:t>SMOTD module</a:t>
            </a:r>
            <a:r>
              <a:rPr lang="en-GB" altLang="ja-JP" b="1" baseline="0" dirty="0" smtClean="0"/>
              <a:t>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第四阶段是测试阶段，包括单元测试和硬件测试。测试的目的是为了验证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的功能是否正确和是否满足客户需要</a:t>
            </a:r>
            <a:endParaRPr lang="en-US" altLang="zh-CN" b="1" dirty="0" smtClean="0"/>
          </a:p>
          <a:p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或者：最后是测试阶段，包括单元测试和硬件测试，目的是为了验证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的功能是否正确和是否满足客户</a:t>
            </a:r>
            <a:r>
              <a:rPr lang="zh-CN" altLang="en-US" b="1" dirty="0" smtClean="0"/>
              <a:t>要求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testing. The purpose of testing is test the function of CG.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By testing, We can know whether the software is working and whether it can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satisfy a customer's requirements.</a:t>
            </a:r>
            <a:endParaRPr lang="en-GB" altLang="ja-JP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6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通过这次研修，我的技术知识和工作能力有了很大的提高。比如在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开发和工作效率方面。</a:t>
            </a:r>
            <a:endParaRPr lang="en-US" altLang="zh-CN" b="1" dirty="0" smtClean="0"/>
          </a:p>
          <a:p>
            <a:endParaRPr lang="en-US" altLang="ja-JP" b="1" dirty="0" smtClean="0"/>
          </a:p>
          <a:p>
            <a:r>
              <a:rPr lang="zh-CN" altLang="en-US" b="1" dirty="0" smtClean="0"/>
              <a:t>或者：自从入职到现在，我在技术知识和工作能力方面收获了很多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in technical knowledge and working ability since I entered the office.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74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我的短期计划有两点。学习基于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的插件开发技术为以后的开发做准备。学习复杂外设的原理。</a:t>
            </a:r>
            <a:endParaRPr lang="en-US" altLang="zh-CN" dirty="0" smtClean="0"/>
          </a:p>
          <a:p>
            <a:r>
              <a:rPr lang="zh-CN" altLang="en-US" dirty="0" smtClean="0"/>
              <a:t>这是我</a:t>
            </a:r>
            <a:r>
              <a:rPr lang="en-US" altLang="zh-CN" dirty="0" smtClean="0"/>
              <a:t>3</a:t>
            </a:r>
            <a:r>
              <a:rPr lang="zh-CN" altLang="en-US" dirty="0" smtClean="0"/>
              <a:t>年内的目标。一年内能够开发中等难度的模块，两年内能够开发高难度的模块，三年内能够开发一些简单的框架和核心代码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Plan A, 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Development(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插件开发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B, 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devices.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develop medium difficulty module within one year, an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 develop more difficult modules within two years.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can develop some simple frameworks and core code.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what I want.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Thank you for watching and listening.</a:t>
            </a:r>
          </a:p>
          <a:p>
            <a:r>
              <a:rPr lang="en-GB" b="1" dirty="0" smtClean="0"/>
              <a:t>Thank</a:t>
            </a:r>
            <a:r>
              <a:rPr lang="en-GB" b="1" baseline="0" dirty="0" smtClean="0"/>
              <a:t> you </a:t>
            </a:r>
            <a:r>
              <a:rPr lang="en-GB" b="1" baseline="0" smtClean="0"/>
              <a:t>for everyone.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685346" indent="-263595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054379" indent="-210878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476132" indent="-210878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97885" indent="-210878" defTabSz="872793"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9637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41388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163140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584894" indent="-210878" algn="ctr" defTabSz="87279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>
              <a:buClr>
                <a:srgbClr val="0000FF"/>
              </a:buClr>
            </a:pPr>
            <a:fld id="{544C599A-37F6-4D13-84A9-DE1D0D78C3F2}" type="slidenum">
              <a:rPr lang="ja-JP" altLang="en-US" sz="1300">
                <a:solidFill>
                  <a:srgbClr val="000000"/>
                </a:solidFill>
              </a:rPr>
              <a:pPr>
                <a:buClr>
                  <a:srgbClr val="0000FF"/>
                </a:buClr>
              </a:pPr>
              <a:t>2</a:t>
            </a:fld>
            <a:endParaRPr lang="ja-JP" altLang="ja-JP" sz="1300" dirty="0">
              <a:solidFill>
                <a:srgbClr val="000000"/>
              </a:solidFill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7413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63" y="4342941"/>
            <a:ext cx="5490080" cy="4114589"/>
          </a:xfrm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这是我的团队</a:t>
            </a:r>
            <a:endParaRPr lang="en-US" altLang="zh-CN" dirty="0" smtClean="0"/>
          </a:p>
          <a:p>
            <a:pPr eaLnBrk="1" hangingPunct="1"/>
            <a:r>
              <a:rPr lang="en-US" altLang="ja-JP" dirty="0" smtClean="0"/>
              <a:t>(</a:t>
            </a:r>
            <a:r>
              <a:rPr lang="zh-CN" altLang="en-US" dirty="0" smtClean="0"/>
              <a:t>这是你们公司总的职位分布</a:t>
            </a:r>
            <a:r>
              <a:rPr lang="zh-CN" altLang="en-US" dirty="0" smtClean="0"/>
              <a:t>啊，怎么是你的团队？？？</a:t>
            </a:r>
            <a:r>
              <a:rPr lang="en-US" altLang="ja-JP" dirty="0" smtClean="0"/>
              <a:t>)</a:t>
            </a:r>
          </a:p>
          <a:p>
            <a:pPr eaLnBrk="1" hangingPunct="1"/>
            <a:r>
              <a:rPr lang="en-US" altLang="zh-CN" b="1" dirty="0" smtClean="0"/>
              <a:t>This is</a:t>
            </a:r>
            <a:r>
              <a:rPr lang="en-US" altLang="zh-CN" b="1" baseline="0" dirty="0" smtClean="0"/>
              <a:t> my team.</a:t>
            </a:r>
            <a:endParaRPr lang="en-US" altLang="ja-JP" b="1" dirty="0" smtClean="0"/>
          </a:p>
          <a:p>
            <a:pPr eaLnBrk="1" hangingPunct="1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156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 the PPT shows, my presentation is mainly divided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five parts. 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Introduction, Schedule, Working Contents, Harvest,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Goals and Plan.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4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我的工作主要是</a:t>
            </a:r>
            <a:r>
              <a:rPr lang="en-US" altLang="zh-CN" dirty="0" smtClean="0"/>
              <a:t>CG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Code Generator</a:t>
            </a:r>
            <a:r>
              <a:rPr lang="zh-CN" altLang="en-US" dirty="0" smtClean="0"/>
              <a:t>代码生成器）的开发。</a:t>
            </a:r>
            <a:endParaRPr lang="en-US" altLang="zh-CN" dirty="0" smtClean="0"/>
          </a:p>
          <a:p>
            <a:r>
              <a:rPr lang="zh-CN" altLang="en-US" dirty="0" smtClean="0"/>
              <a:t>这是</a:t>
            </a:r>
            <a:r>
              <a:rPr lang="en-US" altLang="zh-CN" dirty="0" smtClean="0"/>
              <a:t>CG</a:t>
            </a:r>
            <a:r>
              <a:rPr lang="zh-CN" altLang="en-US" dirty="0" smtClean="0"/>
              <a:t>的使用步骤，第一步选择芯片（设备），第二步通过界面配置外设，第三步生成驱动代码</a:t>
            </a:r>
            <a:endParaRPr lang="en-US" altLang="zh-CN" dirty="0" smtClean="0"/>
          </a:p>
          <a:p>
            <a:r>
              <a:rPr lang="en-US" altLang="zh-CN" b="1" dirty="0" smtClean="0"/>
              <a:t>First</a:t>
            </a:r>
            <a:r>
              <a:rPr lang="en-US" altLang="zh-CN" b="1" baseline="0" dirty="0" smtClean="0"/>
              <a:t> please allow me to introduce my work.</a:t>
            </a:r>
          </a:p>
          <a:p>
            <a:r>
              <a:rPr lang="en-US" altLang="zh-CN" b="1" dirty="0" smtClean="0"/>
              <a:t>I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spend most of my time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develop Code </a:t>
            </a:r>
            <a:r>
              <a:rPr lang="en-US" altLang="zh-CN" b="1" baseline="0" dirty="0" err="1" smtClean="0"/>
              <a:t>Genaerator</a:t>
            </a:r>
            <a:r>
              <a:rPr lang="en-US" altLang="zh-CN" b="1" baseline="0" dirty="0" smtClean="0"/>
              <a:t>, which can generate the driver code.</a:t>
            </a:r>
          </a:p>
          <a:p>
            <a:r>
              <a:rPr lang="en-US" altLang="zh-CN" b="1" baseline="0" dirty="0" smtClean="0"/>
              <a:t>In other words, </a:t>
            </a:r>
            <a:r>
              <a:rPr lang="en-US" altLang="zh-CN" sz="1200" b="1" baseline="0" dirty="0" smtClean="0"/>
              <a:t>C</a:t>
            </a:r>
            <a:r>
              <a:rPr lang="en-US" altLang="zh-CN" sz="1200" b="1" dirty="0" smtClean="0"/>
              <a:t>ode Generator is a software for generating driver code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1200" b="1" dirty="0" smtClean="0"/>
              <a:t> by simple and convenient graphical interface configuration.</a:t>
            </a:r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How to use this software?</a:t>
            </a:r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It’s simple and convenient.</a:t>
            </a:r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Just follow three steps: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Step one: </a:t>
            </a:r>
            <a:r>
              <a:rPr lang="en-US" altLang="zh-CN" sz="1200" b="1" dirty="0" smtClean="0">
                <a:solidFill>
                  <a:schemeClr val="accent2"/>
                </a:solidFill>
              </a:rPr>
              <a:t>Select device. </a:t>
            </a:r>
            <a:r>
              <a:rPr lang="en-US" altLang="zh-CN" sz="1200" b="1" baseline="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hoose the chip of the equipment that you want.</a:t>
            </a:r>
            <a:r>
              <a:rPr lang="en-US" altLang="zh-CN" sz="1200" b="1" dirty="0" smtClean="0">
                <a:solidFill>
                  <a:schemeClr val="accent2"/>
                </a:solidFill>
              </a:rPr>
              <a:t> </a:t>
            </a:r>
            <a:endParaRPr lang="en-US" altLang="ja-JP" sz="1200" b="1" baseline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Step two: </a:t>
            </a:r>
            <a:r>
              <a:rPr lang="en-US" altLang="zh-CN" sz="1100" b="1" dirty="0" smtClean="0"/>
              <a:t>Configure peripherals.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Configure </a:t>
            </a:r>
            <a:r>
              <a:rPr lang="en-US" altLang="zh-CN" sz="1200" b="1" dirty="0" smtClean="0"/>
              <a:t>peripherals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the interface.</a:t>
            </a:r>
            <a:endParaRPr lang="en-US" altLang="zh-CN" sz="11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 smtClean="0"/>
              <a:t>Step three:</a:t>
            </a:r>
            <a:r>
              <a:rPr lang="en-US" altLang="zh-CN" sz="1100" b="1" baseline="0" dirty="0" smtClean="0"/>
              <a:t> </a:t>
            </a:r>
            <a:r>
              <a:rPr lang="en-US" altLang="zh-CN" sz="1100" b="1" dirty="0" smtClean="0"/>
              <a:t>Generate driver code.</a:t>
            </a:r>
            <a:r>
              <a:rPr lang="en-US" altLang="zh-CN" sz="1100" b="1" baseline="0" dirty="0" smtClean="0"/>
              <a:t> The software can generate the driver code automatically.</a:t>
            </a:r>
            <a:endParaRPr lang="zh-CN" altLang="en-US" sz="1100" b="1" dirty="0" smtClean="0"/>
          </a:p>
          <a:p>
            <a:endParaRPr lang="en-US" altLang="ja-JP" sz="11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Then, I am going to tell</a:t>
            </a:r>
            <a:r>
              <a:rPr lang="en-US" altLang="zh-CN" baseline="0" dirty="0" smtClean="0"/>
              <a:t> you my schedule.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5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这是目前为止我所有的工作安排，共有两个项目，黄色部分是我的任务。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或者：这是我自从入职到现在的所有工作安排，共包含两个项目，黄色部分是我的任务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There are two projects:</a:t>
            </a:r>
            <a:r>
              <a:rPr lang="en-US" altLang="zh-CN" sz="1200" b="1" dirty="0" smtClean="0"/>
              <a:t>CG 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You</a:t>
            </a:r>
            <a:r>
              <a:rPr lang="en-US" altLang="zh-CN" sz="1200" b="1" baseline="0" dirty="0" smtClean="0"/>
              <a:t> can see that the yellow part is my job.</a:t>
            </a:r>
            <a:endParaRPr lang="zh-CN" altLang="en-US" sz="1200" b="1" dirty="0" smtClean="0"/>
          </a:p>
          <a:p>
            <a:endParaRPr lang="en-GB" altLang="ja-JP" b="1" baseline="0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9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左边的这个流程图是一个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项目开发的完整过程。第一阶段是手册学习，从手册中获取芯片的相关信息</a:t>
            </a:r>
            <a:endParaRPr lang="en-US" altLang="zh-CN" b="1" dirty="0" smtClean="0"/>
          </a:p>
          <a:p>
            <a:endParaRPr lang="en-US" altLang="ja-JP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或者：这是</a:t>
            </a:r>
            <a:r>
              <a:rPr lang="en-US" altLang="zh-CN" b="1" dirty="0" smtClean="0"/>
              <a:t>CG</a:t>
            </a:r>
            <a:r>
              <a:rPr lang="zh-CN" altLang="en-US" b="1" dirty="0" smtClean="0"/>
              <a:t>项目开发的流程图。第一阶段是手册学习，目的是从手册中获取芯片的相关</a:t>
            </a:r>
            <a:r>
              <a:rPr lang="zh-CN" altLang="en-US" b="1" dirty="0" smtClean="0"/>
              <a:t>信息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r>
              <a:rPr lang="en-GB" altLang="ja-JP" b="1" dirty="0" smtClean="0"/>
              <a:t>This is works-content.</a:t>
            </a:r>
          </a:p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flow chart on the left of the PPT shows the whole process of a CG project.</a:t>
            </a:r>
          </a:p>
          <a:p>
            <a:r>
              <a:rPr lang="en-GB" altLang="ja-JP" b="1" baseline="0" dirty="0" smtClean="0"/>
              <a:t>There are four stages of this project.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manual learning, which aims to get information about the chip from the manual.</a:t>
            </a:r>
            <a:endParaRPr lang="en-GB" altLang="ja-JP" b="1" baseline="0" dirty="0" smtClean="0"/>
          </a:p>
          <a:p>
            <a:endParaRPr lang="en-GB" altLang="ja-JP" b="1" baseline="0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第二阶段是详细设计，包括界面（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）设计和驱动代码设计。其中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模块是我独立设计的。</a:t>
            </a:r>
            <a:endParaRPr lang="en-US" altLang="zh-CN" b="1" dirty="0" smtClean="0"/>
          </a:p>
          <a:p>
            <a:endParaRPr lang="en-US" altLang="ja-JP" b="1" dirty="0" smtClean="0"/>
          </a:p>
          <a:p>
            <a:r>
              <a:rPr lang="zh-CN" altLang="en-US" b="1" dirty="0" smtClean="0"/>
              <a:t>或者：第二阶段是详细设计阶段，主要包括界面（</a:t>
            </a:r>
            <a:r>
              <a:rPr lang="en-US" altLang="zh-CN" b="1" dirty="0" smtClean="0"/>
              <a:t>GUI</a:t>
            </a:r>
            <a:r>
              <a:rPr lang="zh-CN" altLang="en-US" b="1" dirty="0" smtClean="0"/>
              <a:t>）设计和驱动代码设计。其中</a:t>
            </a:r>
            <a:r>
              <a:rPr lang="en-US" altLang="zh-CN" b="1" dirty="0" smtClean="0"/>
              <a:t>SMOTD</a:t>
            </a:r>
            <a:r>
              <a:rPr lang="zh-CN" altLang="en-US" b="1" dirty="0" smtClean="0"/>
              <a:t>模块的设计是由我独立完成</a:t>
            </a:r>
            <a:r>
              <a:rPr lang="zh-CN" altLang="en-US" b="1" dirty="0" smtClean="0"/>
              <a:t>的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ja-JP" b="1" dirty="0" smtClean="0"/>
              <a:t>The second stage is detailed design, including</a:t>
            </a:r>
            <a:r>
              <a:rPr lang="en-US" altLang="ja-JP" b="1" baseline="0" dirty="0" smtClean="0"/>
              <a:t> the GUI design and the driver code design.</a:t>
            </a:r>
          </a:p>
          <a:p>
            <a:r>
              <a:rPr lang="en-US" altLang="ja-JP" b="1" baseline="0" dirty="0" smtClean="0"/>
              <a:t>I design 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760001" y="6527726"/>
            <a:ext cx="672075" cy="123111"/>
          </a:xfrm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36E7897-C810-4A11-AF56-84074892E5E3}" type="slidenum">
              <a:rPr lang="en-US" altLang="ja-JP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4461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  <p:sldLayoutId id="21474837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.xml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2018-03-18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16" y="800713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40007"/>
              </p:ext>
            </p:extLst>
          </p:nvPr>
        </p:nvGraphicFramePr>
        <p:xfrm>
          <a:off x="2146680" y="2514948"/>
          <a:ext cx="8125784" cy="37404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936104"/>
                <a:gridCol w="1085944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6700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圆角矩形标注 13"/>
          <p:cNvSpPr/>
          <p:nvPr/>
        </p:nvSpPr>
        <p:spPr>
          <a:xfrm>
            <a:off x="10393681" y="4077072"/>
            <a:ext cx="1725005" cy="741922"/>
          </a:xfrm>
          <a:prstGeom prst="wedgeRoundRectCallout">
            <a:avLst>
              <a:gd name="adj1" fmla="val -58970"/>
              <a:gd name="adj2" fmla="val -74946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solidFill>
                  <a:schemeClr val="dk1"/>
                </a:solidFill>
                <a:ea typeface="宋体" panose="02010600030101010101" pitchFamily="2" charset="-122"/>
              </a:rPr>
              <a:t>Independent coding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9600000" y="1340768"/>
            <a:ext cx="1656184" cy="741922"/>
          </a:xfrm>
          <a:prstGeom prst="wedgeRoundRectCallout">
            <a:avLst>
              <a:gd name="adj1" fmla="val -44027"/>
              <a:gd name="adj2" fmla="val 1386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  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430862055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13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94521"/>
              </p:ext>
            </p:extLst>
          </p:nvPr>
        </p:nvGraphicFramePr>
        <p:xfrm>
          <a:off x="4296116" y="4437112"/>
          <a:ext cx="2927768" cy="1393084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</a:tblGrid>
              <a:tr h="27997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16849"/>
              </p:ext>
            </p:extLst>
          </p:nvPr>
        </p:nvGraphicFramePr>
        <p:xfrm>
          <a:off x="1055757" y="4435004"/>
          <a:ext cx="3240359" cy="1395192"/>
        </p:xfrm>
        <a:graphic>
          <a:graphicData uri="http://schemas.openxmlformats.org/drawingml/2006/table">
            <a:tbl>
              <a:tblPr/>
              <a:tblGrid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14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07291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6"/>
          <p:cNvSpPr>
            <a:spLocks noChangeArrowheads="1"/>
          </p:cNvSpPr>
          <p:nvPr/>
        </p:nvSpPr>
        <p:spPr bwMode="auto">
          <a:xfrm>
            <a:off x="5021482" y="3233148"/>
            <a:ext cx="1866606" cy="483476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BE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設計部 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張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 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                                                                                                                   鶴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崎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任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	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　　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00" name="Rectangle 37"/>
          <p:cNvSpPr>
            <a:spLocks noChangeArrowheads="1"/>
          </p:cNvSpPr>
          <p:nvPr/>
        </p:nvSpPr>
        <p:spPr bwMode="auto">
          <a:xfrm>
            <a:off x="1686174" y="2339099"/>
            <a:ext cx="1154397" cy="990313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lIns="18000" tIns="10800" rIns="18000" bIns="10800"/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MCU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開発統括部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統括部長　野原知徳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6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0" y="6603742"/>
            <a:ext cx="514351" cy="184666"/>
          </a:xfrm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>
              <a:buClr>
                <a:srgbClr val="CCCCFF"/>
              </a:buClr>
            </a:pPr>
            <a:fld id="{09673E1C-3274-404D-922F-361934697E0F}" type="slidenum">
              <a:rPr lang="zh-CN" altLang="en-US" sz="1200">
                <a:solidFill>
                  <a:srgbClr val="FFFFFF"/>
                </a:solidFill>
                <a:latin typeface="MS PGothic" pitchFamily="34" charset="-128"/>
                <a:ea typeface="MS PGothic" pitchFamily="34" charset="-128"/>
              </a:rPr>
              <a:pPr>
                <a:buClr>
                  <a:srgbClr val="CCCCFF"/>
                </a:buClr>
              </a:pPr>
              <a:t>2</a:t>
            </a:fld>
            <a:endParaRPr lang="en-US" altLang="zh-CN" sz="1200" dirty="0">
              <a:solidFill>
                <a:srgbClr val="FFFFFF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75" name="Rectangle 2"/>
          <p:cNvSpPr>
            <a:spLocks noChangeArrowheads="1"/>
          </p:cNvSpPr>
          <p:nvPr/>
        </p:nvSpPr>
        <p:spPr bwMode="auto">
          <a:xfrm>
            <a:off x="2280710" y="0"/>
            <a:ext cx="50722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ＲＤＢ</a:t>
            </a:r>
            <a:r>
              <a:rPr lang="en-US" altLang="zh-TW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Organization Chart</a:t>
            </a:r>
            <a:r>
              <a:rPr lang="zh-TW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en-US" altLang="zh-TW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1</a:t>
            </a:r>
            <a:r>
              <a:rPr lang="en-US" altLang="zh-CN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8</a:t>
            </a:r>
            <a:r>
              <a:rPr lang="ja-JP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年</a:t>
            </a:r>
            <a:r>
              <a:rPr lang="en-US" altLang="ja-JP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1</a:t>
            </a:r>
            <a:r>
              <a:rPr lang="ja-JP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月</a:t>
            </a:r>
            <a:r>
              <a:rPr lang="en-US" altLang="ja-JP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3</a:t>
            </a:r>
            <a:r>
              <a:rPr lang="en-US" altLang="zh-CN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1</a:t>
            </a:r>
            <a:r>
              <a:rPr lang="ja-JP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日付け</a:t>
            </a:r>
            <a:r>
              <a:rPr lang="zh-TW" altLang="en-US" sz="2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）</a:t>
            </a:r>
            <a:endParaRPr lang="ja-JP" altLang="en-US" sz="2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68524" y="1219559"/>
            <a:ext cx="1096169" cy="329588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西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司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0" name="Rectangle 15"/>
          <p:cNvSpPr>
            <a:spLocks noChangeArrowheads="1"/>
          </p:cNvSpPr>
          <p:nvPr/>
        </p:nvSpPr>
        <p:spPr bwMode="auto">
          <a:xfrm>
            <a:off x="4992346" y="3911627"/>
            <a:ext cx="1894061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IP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設計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一部 </a:t>
            </a: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l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馮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楊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宋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许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 </a:t>
            </a:r>
            <a:endParaRPr lang="en-US" altLang="zh-CN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95" name="Rectangle 61"/>
          <p:cNvSpPr>
            <a:spLocks noChangeArrowheads="1"/>
          </p:cNvSpPr>
          <p:nvPr/>
        </p:nvSpPr>
        <p:spPr bwMode="auto">
          <a:xfrm>
            <a:off x="5022916" y="5498297"/>
            <a:ext cx="1863492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 algn="l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ソリューション開発二部</a:t>
            </a:r>
            <a:endParaRPr lang="ja-JP" altLang="en-US" sz="1000" b="1" dirty="0" smtClean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趙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zh-CN" altLang="en-US" sz="1000" b="1" dirty="0">
                <a:solidFill>
                  <a:srgbClr val="000000"/>
                </a:solidFill>
                <a:latin typeface="SimSun-ExtB" panose="02010609060101010101" pitchFamily="49" charset="-122"/>
                <a:ea typeface="SimSun-ExtB" panose="02010609060101010101" pitchFamily="49" charset="-122"/>
                <a:cs typeface="Meiryo" panose="020B0604030504040204" pitchFamily="34" charset="-128"/>
              </a:rPr>
              <a:t>邢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韓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王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105" name="Rectangle 32"/>
          <p:cNvSpPr>
            <a:spLocks noChangeArrowheads="1"/>
          </p:cNvSpPr>
          <p:nvPr/>
        </p:nvSpPr>
        <p:spPr bwMode="auto">
          <a:xfrm>
            <a:off x="5024005" y="2708557"/>
            <a:ext cx="1934409" cy="329588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MCU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二部　</a:t>
            </a:r>
            <a:endParaRPr lang="en-US" altLang="ja-JP" sz="1000" b="1" dirty="0" smtClean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 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江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唐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 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周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孫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 ,</a:t>
            </a:r>
            <a:r>
              <a:rPr lang="zh-CN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姚</a:t>
            </a:r>
            <a:r>
              <a:rPr lang="en-US" altLang="zh-CN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r>
              <a:rPr lang="en-US" altLang="zh-CN" sz="10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</a:p>
        </p:txBody>
      </p:sp>
      <p:sp>
        <p:nvSpPr>
          <p:cNvPr id="107" name="Rectangle 33"/>
          <p:cNvSpPr>
            <a:spLocks noChangeArrowheads="1"/>
          </p:cNvSpPr>
          <p:nvPr/>
        </p:nvSpPr>
        <p:spPr bwMode="auto">
          <a:xfrm>
            <a:off x="5021482" y="1178943"/>
            <a:ext cx="1034365" cy="329588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管理部 </a:t>
            </a:r>
            <a:endParaRPr lang="en-US" altLang="ja-JP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費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翟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袁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03" name="Rectangle 37"/>
          <p:cNvSpPr>
            <a:spLocks noChangeArrowheads="1"/>
          </p:cNvSpPr>
          <p:nvPr/>
        </p:nvSpPr>
        <p:spPr bwMode="auto">
          <a:xfrm>
            <a:off x="1720849" y="4367824"/>
            <a:ext cx="1119722" cy="990313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lIns="18000" tIns="10800" rIns="18000" bIns="10800"/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IP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ソリューション</a:t>
            </a: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開発統括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VP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兼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09" name="Rectangle 84"/>
          <p:cNvSpPr>
            <a:spLocks noChangeArrowheads="1"/>
          </p:cNvSpPr>
          <p:nvPr/>
        </p:nvSpPr>
        <p:spPr bwMode="auto">
          <a:xfrm>
            <a:off x="4997085" y="543345"/>
            <a:ext cx="882264" cy="329588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業務部 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王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黄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221" name="Rectangle 32"/>
          <p:cNvSpPr>
            <a:spLocks noChangeArrowheads="1"/>
          </p:cNvSpPr>
          <p:nvPr/>
        </p:nvSpPr>
        <p:spPr bwMode="auto">
          <a:xfrm>
            <a:off x="5027731" y="1850130"/>
            <a:ext cx="1932365" cy="739956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lnSpc>
                <a:spcPts val="1200"/>
              </a:lnSpc>
              <a:buClr>
                <a:srgbClr val="CCCCFF"/>
              </a:buClr>
            </a:pPr>
            <a:endParaRPr lang="en-US" altLang="ja-JP" sz="1000" b="1" dirty="0" smtClean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lnSpc>
                <a:spcPts val="800"/>
              </a:lnSpc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MCU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開発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一部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lnSpc>
                <a:spcPts val="1500"/>
              </a:lnSpc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王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劉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林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</a:p>
          <a:p>
            <a:pPr>
              <a:lnSpc>
                <a:spcPts val="1500"/>
              </a:lnSpc>
              <a:buClr>
                <a:srgbClr val="CCCCFF"/>
              </a:buClr>
            </a:pP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馬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劉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張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任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巴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楼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SE)</a:t>
            </a:r>
          </a:p>
          <a:p>
            <a:pPr>
              <a:lnSpc>
                <a:spcPts val="600"/>
              </a:lnSpc>
              <a:buClr>
                <a:srgbClr val="CCCCFF"/>
              </a:buClr>
              <a:buFont typeface="Wingdings" pitchFamily="2" charset="2"/>
              <a:buNone/>
            </a:pP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236" name="AutoShape 13"/>
          <p:cNvCxnSpPr>
            <a:cxnSpLocks noChangeShapeType="1"/>
            <a:endCxn id="105" idx="1"/>
          </p:cNvCxnSpPr>
          <p:nvPr/>
        </p:nvCxnSpPr>
        <p:spPr bwMode="auto">
          <a:xfrm>
            <a:off x="4088581" y="2872367"/>
            <a:ext cx="935424" cy="984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Rectangle 16"/>
          <p:cNvSpPr>
            <a:spLocks noChangeArrowheads="1"/>
          </p:cNvSpPr>
          <p:nvPr/>
        </p:nvSpPr>
        <p:spPr bwMode="auto">
          <a:xfrm>
            <a:off x="5011961" y="4438040"/>
            <a:ext cx="1946453" cy="329588"/>
          </a:xfrm>
          <a:prstGeom prst="rect">
            <a:avLst/>
          </a:prstGeom>
          <a:solidFill>
            <a:srgbClr val="FFCC99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IP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設計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二部 </a:t>
            </a:r>
            <a:endParaRPr lang="ja-JP" altLang="en-US" sz="1000" b="1" dirty="0">
              <a:solidFill>
                <a:srgbClr val="FF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董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，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盧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 ,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鹿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、程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sp>
        <p:nvSpPr>
          <p:cNvPr id="89" name="Rectangle 23"/>
          <p:cNvSpPr>
            <a:spLocks noChangeArrowheads="1"/>
          </p:cNvSpPr>
          <p:nvPr/>
        </p:nvSpPr>
        <p:spPr bwMode="auto">
          <a:xfrm>
            <a:off x="5011959" y="5033087"/>
            <a:ext cx="1946455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ソリュー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ション開発一部 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l">
              <a:buClr>
                <a:srgbClr val="CCCCFF"/>
              </a:buClr>
              <a:buFont typeface="Wingdings" pitchFamily="2" charset="2"/>
              <a:buNone/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朱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B,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李祥軍</a:t>
            </a:r>
            <a:r>
              <a:rPr lang="en-US" altLang="ja-JP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E,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李穎鵬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ME,</a:t>
            </a:r>
            <a:r>
              <a:rPr lang="zh-CN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李洋</a:t>
            </a:r>
            <a:r>
              <a:rPr lang="en-US" altLang="zh-CN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SE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</a:p>
        </p:txBody>
      </p:sp>
      <p:sp>
        <p:nvSpPr>
          <p:cNvPr id="84" name="Foliennummernplatzhalter 2"/>
          <p:cNvSpPr txBox="1">
            <a:spLocks/>
          </p:cNvSpPr>
          <p:nvPr/>
        </p:nvSpPr>
        <p:spPr>
          <a:xfrm>
            <a:off x="5759962" y="6669360"/>
            <a:ext cx="672075" cy="123111"/>
          </a:xfrm>
          <a:prstGeom prst="rect">
            <a:avLst/>
          </a:prstGeom>
          <a:ln/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80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mtClean="0">
                <a:latin typeface="MS PGothic" pitchFamily="34" charset="-128"/>
                <a:ea typeface="MS PGothic" pitchFamily="34" charset="-128"/>
              </a:rPr>
              <a:t> </a:t>
            </a:r>
            <a:fld id="{3FD030EF-7044-4946-962A-5D7D09BD1B34}" type="slidenum">
              <a:rPr lang="de-DE" smtClean="0">
                <a:latin typeface="MS PGothic" pitchFamily="34" charset="-128"/>
                <a:ea typeface="MS PGothic" pitchFamily="34" charset="-128"/>
              </a:rPr>
              <a:pPr algn="ctr"/>
              <a:t>2</a:t>
            </a:fld>
            <a:endParaRPr lang="de-DE" dirty="0">
              <a:latin typeface="MS PGothic" pitchFamily="34" charset="-128"/>
              <a:ea typeface="MS PGothic" pitchFamily="34" charset="-128"/>
            </a:endParaRPr>
          </a:p>
        </p:txBody>
      </p:sp>
      <p:cxnSp>
        <p:nvCxnSpPr>
          <p:cNvPr id="116" name="AutoShape 13"/>
          <p:cNvCxnSpPr>
            <a:cxnSpLocks noChangeShapeType="1"/>
          </p:cNvCxnSpPr>
          <p:nvPr/>
        </p:nvCxnSpPr>
        <p:spPr bwMode="auto">
          <a:xfrm flipH="1">
            <a:off x="4076979" y="1954173"/>
            <a:ext cx="6106" cy="1494358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AutoShape 13"/>
          <p:cNvCxnSpPr>
            <a:cxnSpLocks noChangeShapeType="1"/>
          </p:cNvCxnSpPr>
          <p:nvPr/>
        </p:nvCxnSpPr>
        <p:spPr bwMode="auto">
          <a:xfrm flipV="1">
            <a:off x="1346816" y="985920"/>
            <a:ext cx="2723406" cy="17242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AutoShape 13"/>
          <p:cNvCxnSpPr>
            <a:cxnSpLocks noChangeShapeType="1"/>
          </p:cNvCxnSpPr>
          <p:nvPr/>
        </p:nvCxnSpPr>
        <p:spPr bwMode="auto">
          <a:xfrm>
            <a:off x="4091360" y="1974922"/>
            <a:ext cx="913999" cy="910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13"/>
          <p:cNvCxnSpPr>
            <a:cxnSpLocks noChangeShapeType="1"/>
          </p:cNvCxnSpPr>
          <p:nvPr/>
        </p:nvCxnSpPr>
        <p:spPr bwMode="auto">
          <a:xfrm>
            <a:off x="4083085" y="629788"/>
            <a:ext cx="910943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AutoShape 13"/>
          <p:cNvCxnSpPr>
            <a:cxnSpLocks noChangeShapeType="1"/>
          </p:cNvCxnSpPr>
          <p:nvPr/>
        </p:nvCxnSpPr>
        <p:spPr bwMode="auto">
          <a:xfrm>
            <a:off x="4080029" y="1372130"/>
            <a:ext cx="930797" cy="1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AutoShape 13"/>
          <p:cNvCxnSpPr>
            <a:cxnSpLocks noChangeShapeType="1"/>
          </p:cNvCxnSpPr>
          <p:nvPr/>
        </p:nvCxnSpPr>
        <p:spPr bwMode="auto">
          <a:xfrm>
            <a:off x="4080029" y="633334"/>
            <a:ext cx="0" cy="777418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5" name="Rectangle 4"/>
          <p:cNvSpPr>
            <a:spLocks noChangeArrowheads="1"/>
          </p:cNvSpPr>
          <p:nvPr/>
        </p:nvSpPr>
        <p:spPr bwMode="auto">
          <a:xfrm>
            <a:off x="245520" y="841850"/>
            <a:ext cx="1096169" cy="329588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総経理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：佐藤　点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000" b="1" dirty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副総経理：李 </a:t>
            </a:r>
            <a:r>
              <a:rPr lang="ja-JP" altLang="en-US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軍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151" name="AutoShape 13"/>
          <p:cNvCxnSpPr>
            <a:cxnSpLocks noChangeShapeType="1"/>
          </p:cNvCxnSpPr>
          <p:nvPr/>
        </p:nvCxnSpPr>
        <p:spPr bwMode="auto">
          <a:xfrm flipH="1">
            <a:off x="4086780" y="4073838"/>
            <a:ext cx="1801" cy="158925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AutoShape 13"/>
          <p:cNvCxnSpPr>
            <a:cxnSpLocks noChangeShapeType="1"/>
            <a:endCxn id="80" idx="1"/>
          </p:cNvCxnSpPr>
          <p:nvPr/>
        </p:nvCxnSpPr>
        <p:spPr bwMode="auto">
          <a:xfrm>
            <a:off x="4055678" y="4073838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AutoShape 13"/>
          <p:cNvCxnSpPr>
            <a:cxnSpLocks noChangeShapeType="1"/>
          </p:cNvCxnSpPr>
          <p:nvPr/>
        </p:nvCxnSpPr>
        <p:spPr bwMode="auto">
          <a:xfrm flipV="1">
            <a:off x="4088581" y="4628942"/>
            <a:ext cx="934986" cy="3058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AutoShape 13"/>
          <p:cNvCxnSpPr>
            <a:cxnSpLocks noChangeShapeType="1"/>
          </p:cNvCxnSpPr>
          <p:nvPr/>
        </p:nvCxnSpPr>
        <p:spPr bwMode="auto">
          <a:xfrm>
            <a:off x="4068540" y="5127481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1" name="AutoShape 13"/>
          <p:cNvCxnSpPr>
            <a:cxnSpLocks noChangeShapeType="1"/>
          </p:cNvCxnSpPr>
          <p:nvPr/>
        </p:nvCxnSpPr>
        <p:spPr bwMode="auto">
          <a:xfrm>
            <a:off x="4070222" y="3474886"/>
            <a:ext cx="93357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AutoShape 13"/>
          <p:cNvCxnSpPr>
            <a:cxnSpLocks noChangeShapeType="1"/>
          </p:cNvCxnSpPr>
          <p:nvPr/>
        </p:nvCxnSpPr>
        <p:spPr bwMode="auto">
          <a:xfrm>
            <a:off x="1487488" y="1022043"/>
            <a:ext cx="0" cy="3849799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AutoShape 13"/>
          <p:cNvCxnSpPr>
            <a:cxnSpLocks noChangeShapeType="1"/>
          </p:cNvCxnSpPr>
          <p:nvPr/>
        </p:nvCxnSpPr>
        <p:spPr bwMode="auto">
          <a:xfrm>
            <a:off x="1487488" y="2949366"/>
            <a:ext cx="233361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AutoShape 13"/>
          <p:cNvCxnSpPr>
            <a:cxnSpLocks noChangeShapeType="1"/>
          </p:cNvCxnSpPr>
          <p:nvPr/>
        </p:nvCxnSpPr>
        <p:spPr bwMode="auto">
          <a:xfrm>
            <a:off x="1470151" y="4871842"/>
            <a:ext cx="233361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6" name="AutoShape 13"/>
          <p:cNvCxnSpPr>
            <a:cxnSpLocks noChangeShapeType="1"/>
          </p:cNvCxnSpPr>
          <p:nvPr/>
        </p:nvCxnSpPr>
        <p:spPr bwMode="auto">
          <a:xfrm>
            <a:off x="2857909" y="2945982"/>
            <a:ext cx="123067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AutoShape 13"/>
          <p:cNvCxnSpPr>
            <a:cxnSpLocks noChangeShapeType="1"/>
          </p:cNvCxnSpPr>
          <p:nvPr/>
        </p:nvCxnSpPr>
        <p:spPr bwMode="auto">
          <a:xfrm>
            <a:off x="2849357" y="4896232"/>
            <a:ext cx="1230672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AutoShape 13"/>
          <p:cNvCxnSpPr>
            <a:cxnSpLocks noChangeShapeType="1"/>
          </p:cNvCxnSpPr>
          <p:nvPr/>
        </p:nvCxnSpPr>
        <p:spPr bwMode="auto">
          <a:xfrm>
            <a:off x="2708519" y="1006644"/>
            <a:ext cx="0" cy="200387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圆角矩形 91"/>
          <p:cNvSpPr/>
          <p:nvPr/>
        </p:nvSpPr>
        <p:spPr>
          <a:xfrm>
            <a:off x="119337" y="197011"/>
            <a:ext cx="2161374" cy="597171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</a:rPr>
              <a:t>董事会</a:t>
            </a:r>
            <a:endParaRPr lang="en-US" altLang="zh-CN" sz="900" b="1" dirty="0" smtClean="0">
              <a:solidFill>
                <a:schemeClr val="tx1"/>
              </a:solidFill>
            </a:endParaRPr>
          </a:p>
          <a:p>
            <a:r>
              <a:rPr lang="zh-CN" altLang="en-US" sz="900" dirty="0" smtClean="0">
                <a:solidFill>
                  <a:srgbClr val="000000"/>
                </a:solidFill>
              </a:rPr>
              <a:t>董事长</a:t>
            </a:r>
            <a:r>
              <a:rPr lang="ja-JP" altLang="en-US" sz="900" dirty="0">
                <a:solidFill>
                  <a:srgbClr val="000000"/>
                </a:solidFill>
              </a:rPr>
              <a:t>　：</a:t>
            </a:r>
            <a:r>
              <a:rPr lang="zh-CN" altLang="en-US" sz="900" dirty="0">
                <a:solidFill>
                  <a:srgbClr val="000000"/>
                </a:solidFill>
              </a:rPr>
              <a:t>真</a:t>
            </a:r>
            <a:r>
              <a:rPr lang="ja-JP" altLang="en-US" sz="900" dirty="0">
                <a:solidFill>
                  <a:srgbClr val="000000"/>
                </a:solidFill>
              </a:rPr>
              <a:t>岡</a:t>
            </a:r>
            <a:r>
              <a:rPr lang="zh-CN" altLang="en-US" sz="900" dirty="0">
                <a:solidFill>
                  <a:srgbClr val="000000"/>
                </a:solidFill>
              </a:rPr>
              <a:t> 朋光</a:t>
            </a:r>
            <a:endParaRPr lang="en-US" altLang="zh-CN" sz="900" dirty="0">
              <a:solidFill>
                <a:srgbClr val="000000"/>
              </a:solidFill>
            </a:endParaRPr>
          </a:p>
          <a:p>
            <a:r>
              <a:rPr lang="zh-CN" altLang="en-US" sz="900" dirty="0">
                <a:solidFill>
                  <a:srgbClr val="000000"/>
                </a:solidFill>
              </a:rPr>
              <a:t>副董事长：</a:t>
            </a:r>
            <a:r>
              <a:rPr lang="ja-JP" altLang="en-US" sz="900" dirty="0">
                <a:solidFill>
                  <a:srgbClr val="000000"/>
                </a:solidFill>
              </a:rPr>
              <a:t>西原 達也</a:t>
            </a:r>
            <a:endParaRPr lang="en-US" altLang="zh-CN" sz="900" dirty="0">
              <a:solidFill>
                <a:srgbClr val="000000"/>
              </a:solidFill>
            </a:endParaRPr>
          </a:p>
          <a:p>
            <a:r>
              <a:rPr lang="zh-CN" altLang="en-US" sz="900" dirty="0">
                <a:solidFill>
                  <a:srgbClr val="000000"/>
                </a:solidFill>
              </a:rPr>
              <a:t>董   事   ：</a:t>
            </a:r>
            <a:r>
              <a:rPr lang="ja-JP" altLang="en-US" sz="900" dirty="0">
                <a:solidFill>
                  <a:srgbClr val="000000"/>
                </a:solidFill>
              </a:rPr>
              <a:t>鈴木 正宏　</a:t>
            </a:r>
            <a:r>
              <a:rPr lang="ja-JP" altLang="en-US" sz="900" dirty="0" smtClean="0">
                <a:solidFill>
                  <a:srgbClr val="000000"/>
                </a:solidFill>
              </a:rPr>
              <a:t>監事</a:t>
            </a:r>
            <a:r>
              <a:rPr lang="ja-JP" altLang="en-US" sz="900" dirty="0">
                <a:solidFill>
                  <a:srgbClr val="000000"/>
                </a:solidFill>
              </a:rPr>
              <a:t>：林 勝義</a:t>
            </a:r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119" name="Rectangle 5"/>
          <p:cNvSpPr>
            <a:spLocks noChangeArrowheads="1"/>
          </p:cNvSpPr>
          <p:nvPr/>
        </p:nvSpPr>
        <p:spPr bwMode="auto">
          <a:xfrm>
            <a:off x="1124199" y="5616673"/>
            <a:ext cx="552450" cy="18859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a14" a14:legacySpreadsheetColorIndex="47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0" name="Rectangle 6"/>
          <p:cNvSpPr>
            <a:spLocks noChangeArrowheads="1"/>
          </p:cNvSpPr>
          <p:nvPr/>
        </p:nvSpPr>
        <p:spPr bwMode="auto">
          <a:xfrm>
            <a:off x="1124199" y="5843195"/>
            <a:ext cx="561975" cy="188591"/>
          </a:xfrm>
          <a:prstGeom prst="rect">
            <a:avLst/>
          </a:prstGeom>
          <a:solidFill>
            <a:srgbClr val="CCFFCC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2" name="Rectangle 7"/>
          <p:cNvSpPr>
            <a:spLocks noChangeArrowheads="1"/>
          </p:cNvSpPr>
          <p:nvPr/>
        </p:nvSpPr>
        <p:spPr bwMode="auto">
          <a:xfrm>
            <a:off x="1124199" y="6069716"/>
            <a:ext cx="552450" cy="218369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7" name="Text Box 8"/>
          <p:cNvSpPr txBox="1">
            <a:spLocks noChangeArrowheads="1"/>
          </p:cNvSpPr>
          <p:nvPr/>
        </p:nvSpPr>
        <p:spPr bwMode="auto">
          <a:xfrm>
            <a:off x="1810791" y="5584010"/>
            <a:ext cx="10422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0" rIns="91440" bIns="45720" anchor="t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拠点横断組織</a:t>
            </a:r>
          </a:p>
        </p:txBody>
      </p:sp>
      <p:sp>
        <p:nvSpPr>
          <p:cNvPr id="128" name="Text Box 10"/>
          <p:cNvSpPr txBox="1">
            <a:spLocks noChangeArrowheads="1"/>
          </p:cNvSpPr>
          <p:nvPr/>
        </p:nvSpPr>
        <p:spPr bwMode="auto">
          <a:xfrm>
            <a:off x="1810791" y="5788293"/>
            <a:ext cx="132343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0" rIns="91440" bIns="45720" anchor="t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zh-CN" altLang="en-US" sz="105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</a:rPr>
              <a:t>北京本社地区組織</a:t>
            </a:r>
          </a:p>
        </p:txBody>
      </p:sp>
      <p:sp>
        <p:nvSpPr>
          <p:cNvPr id="129" name="Text Box 9"/>
          <p:cNvSpPr txBox="1">
            <a:spLocks noChangeArrowheads="1"/>
          </p:cNvSpPr>
          <p:nvPr/>
        </p:nvSpPr>
        <p:spPr bwMode="auto">
          <a:xfrm>
            <a:off x="1810790" y="6025237"/>
            <a:ext cx="1452121" cy="30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40" tIns="45720" rIns="91440" bIns="45720" anchor="t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蘇州</a:t>
            </a:r>
            <a:r>
              <a:rPr lang="zh-CN" altLang="en-US" sz="1050" b="0" i="0" u="none" strike="noStrike" baseline="0" dirty="0" smtClean="0">
                <a:solidFill>
                  <a:srgbClr val="000000"/>
                </a:solidFill>
                <a:latin typeface="ＭＳ Ｐゴシック"/>
                <a:ea typeface="ＭＳ Ｐゴシック"/>
              </a:rPr>
              <a:t>分</a:t>
            </a:r>
            <a:r>
              <a:rPr lang="ja-JP" altLang="en-US" sz="1050" b="0" i="0" u="none" strike="noStrike" baseline="0" dirty="0" smtClean="0">
                <a:solidFill>
                  <a:srgbClr val="000000"/>
                </a:solidFill>
                <a:latin typeface="ＭＳ Ｐゴシック"/>
                <a:ea typeface="ＭＳ Ｐゴシック"/>
              </a:rPr>
              <a:t>社</a:t>
            </a:r>
            <a:r>
              <a:rPr lang="zh-CN" altLang="en-US" sz="1050" b="0" i="0" u="none" strike="noStrike" baseline="0" dirty="0" smtClean="0">
                <a:solidFill>
                  <a:srgbClr val="000000"/>
                </a:solidFill>
                <a:latin typeface="ＭＳ Ｐゴシック"/>
                <a:ea typeface="ＭＳ Ｐゴシック"/>
              </a:rPr>
              <a:t>地区</a:t>
            </a:r>
            <a:r>
              <a:rPr lang="zh-CN" altLang="en-US" sz="1050" b="0" i="0" u="none" strike="noStrike" baseline="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組織</a:t>
            </a:r>
          </a:p>
        </p:txBody>
      </p:sp>
      <p:cxnSp>
        <p:nvCxnSpPr>
          <p:cNvPr id="110" name="AutoShape 13"/>
          <p:cNvCxnSpPr>
            <a:cxnSpLocks noChangeShapeType="1"/>
          </p:cNvCxnSpPr>
          <p:nvPr/>
        </p:nvCxnSpPr>
        <p:spPr bwMode="auto">
          <a:xfrm>
            <a:off x="4082335" y="5662969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61"/>
          <p:cNvSpPr>
            <a:spLocks noChangeArrowheads="1"/>
          </p:cNvSpPr>
          <p:nvPr/>
        </p:nvSpPr>
        <p:spPr bwMode="auto">
          <a:xfrm>
            <a:off x="8361083" y="4654704"/>
            <a:ext cx="1863492" cy="329588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>
              <a:buClr>
                <a:srgbClr val="CCCCFF"/>
              </a:buClr>
            </a:pP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S21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課（</a:t>
            </a: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15</a:t>
            </a:r>
            <a:r>
              <a:rPr lang="ja-JP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zh-CN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zh-CN" sz="1000" b="1" dirty="0" smtClean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buClr>
                <a:srgbClr val="CCCCFF"/>
              </a:buClr>
            </a:pPr>
            <a:r>
              <a:rPr lang="zh-CN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（</a:t>
            </a:r>
            <a:r>
              <a:rPr lang="zh-CN" altLang="en-US" sz="1000" dirty="0"/>
              <a:t>邢松寅</a:t>
            </a:r>
            <a:r>
              <a:rPr lang="en-US" altLang="ja-JP" sz="1000" dirty="0"/>
              <a:t>SE(</a:t>
            </a:r>
            <a:r>
              <a:rPr lang="ja-JP" altLang="en-US" sz="1000" dirty="0" smtClean="0"/>
              <a:t>兼）</a:t>
            </a:r>
            <a:r>
              <a:rPr lang="zh-CN" altLang="en-US" sz="1000" dirty="0" smtClean="0"/>
              <a:t>，劉</a:t>
            </a:r>
            <a:r>
              <a:rPr lang="zh-CN" altLang="en-US" sz="1000" dirty="0"/>
              <a:t>氷</a:t>
            </a:r>
            <a:r>
              <a:rPr lang="en-US" altLang="zh-CN" sz="1000" dirty="0" smtClean="0"/>
              <a:t>K</a:t>
            </a:r>
            <a:r>
              <a:rPr lang="zh-CN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zh-CN" sz="1000" b="1" dirty="0" smtClean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17" name="AutoShape 13"/>
          <p:cNvCxnSpPr>
            <a:cxnSpLocks noChangeShapeType="1"/>
          </p:cNvCxnSpPr>
          <p:nvPr/>
        </p:nvCxnSpPr>
        <p:spPr bwMode="auto">
          <a:xfrm>
            <a:off x="7424415" y="4836771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Rectangle 61"/>
          <p:cNvSpPr>
            <a:spLocks noChangeArrowheads="1"/>
          </p:cNvSpPr>
          <p:nvPr/>
        </p:nvSpPr>
        <p:spPr bwMode="auto">
          <a:xfrm>
            <a:off x="8380769" y="5291373"/>
            <a:ext cx="1863492" cy="302657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S22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課</a:t>
            </a: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(6</a:t>
            </a:r>
            <a:r>
              <a:rPr lang="ja-JP" altLang="en-US" sz="9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ja-JP" altLang="en-US" sz="1000" b="1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ja-JP" sz="1000" b="1" dirty="0" smtClean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</a:pPr>
            <a:r>
              <a:rPr lang="zh-CN" altLang="en-US" sz="1000" dirty="0"/>
              <a:t>韓秀娟</a:t>
            </a:r>
            <a:r>
              <a:rPr lang="en-US" altLang="zh-CN" sz="1000" dirty="0" smtClean="0"/>
              <a:t>K</a:t>
            </a:r>
            <a:endParaRPr lang="zh-CN" altLang="en-US" sz="1000" dirty="0"/>
          </a:p>
        </p:txBody>
      </p:sp>
      <p:cxnSp>
        <p:nvCxnSpPr>
          <p:cNvPr id="134" name="AutoShape 13"/>
          <p:cNvCxnSpPr>
            <a:cxnSpLocks noChangeShapeType="1"/>
          </p:cNvCxnSpPr>
          <p:nvPr/>
        </p:nvCxnSpPr>
        <p:spPr bwMode="auto">
          <a:xfrm>
            <a:off x="7440341" y="5415788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61"/>
          <p:cNvSpPr>
            <a:spLocks noChangeArrowheads="1"/>
          </p:cNvSpPr>
          <p:nvPr/>
        </p:nvSpPr>
        <p:spPr bwMode="auto">
          <a:xfrm>
            <a:off x="8377009" y="5846979"/>
            <a:ext cx="1863492" cy="314199"/>
          </a:xfrm>
          <a:prstGeom prst="rect">
            <a:avLst/>
          </a:prstGeom>
          <a:solidFill>
            <a:srgbClr val="CCFFCC"/>
          </a:solidFill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 lIns="18000" tIns="10800" rIns="18000" bIns="10800" anchor="ctr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S23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課</a:t>
            </a:r>
            <a:r>
              <a:rPr lang="en-US" altLang="ja-JP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(14</a:t>
            </a:r>
            <a:r>
              <a:rPr lang="ja-JP" altLang="en-US" sz="9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ja-JP" altLang="en-US" sz="1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zh-CN" altLang="en-US" sz="1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buClr>
                <a:srgbClr val="CCCCFF"/>
              </a:buClr>
            </a:pP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(</a:t>
            </a:r>
            <a:r>
              <a:rPr lang="zh-CN" altLang="en-US" sz="1000" dirty="0"/>
              <a:t>韩景红</a:t>
            </a:r>
            <a:r>
              <a:rPr lang="en-US" altLang="zh-CN" sz="1000" dirty="0" smtClean="0"/>
              <a:t>SE</a:t>
            </a:r>
            <a:r>
              <a:rPr lang="zh-CN" altLang="en-US" sz="1000" dirty="0" smtClean="0"/>
              <a:t>，</a:t>
            </a:r>
            <a:r>
              <a:rPr lang="ja-JP" altLang="en-US" sz="1000" dirty="0"/>
              <a:t>王洋</a:t>
            </a:r>
            <a:r>
              <a:rPr lang="en-US" altLang="ja-JP" sz="1000" dirty="0"/>
              <a:t>SE(</a:t>
            </a:r>
            <a:r>
              <a:rPr lang="ja-JP" altLang="en-US" sz="1000" dirty="0" smtClean="0"/>
              <a:t>兼）</a:t>
            </a:r>
            <a:r>
              <a:rPr lang="en-US" altLang="ja-JP" sz="1000" b="1" dirty="0" smtClean="0">
                <a:solidFill>
                  <a:srgbClr val="000000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)</a:t>
            </a:r>
            <a:endParaRPr lang="en-US" altLang="ja-JP" sz="1000" b="1" dirty="0">
              <a:solidFill>
                <a:srgbClr val="000000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136" name="AutoShape 13"/>
          <p:cNvCxnSpPr>
            <a:cxnSpLocks noChangeShapeType="1"/>
          </p:cNvCxnSpPr>
          <p:nvPr/>
        </p:nvCxnSpPr>
        <p:spPr bwMode="auto">
          <a:xfrm>
            <a:off x="7424415" y="6005604"/>
            <a:ext cx="936668" cy="2583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AutoShape 13"/>
          <p:cNvCxnSpPr>
            <a:cxnSpLocks noChangeShapeType="1"/>
          </p:cNvCxnSpPr>
          <p:nvPr/>
        </p:nvCxnSpPr>
        <p:spPr bwMode="auto">
          <a:xfrm flipH="1">
            <a:off x="7415553" y="4871842"/>
            <a:ext cx="14816" cy="1153395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AutoShape 13"/>
          <p:cNvCxnSpPr>
            <a:cxnSpLocks noChangeShapeType="1"/>
          </p:cNvCxnSpPr>
          <p:nvPr/>
        </p:nvCxnSpPr>
        <p:spPr bwMode="auto">
          <a:xfrm flipV="1">
            <a:off x="6884905" y="5662969"/>
            <a:ext cx="538739" cy="7080"/>
          </a:xfrm>
          <a:prstGeom prst="straightConnector1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圆角矩形标注 18"/>
          <p:cNvSpPr/>
          <p:nvPr/>
        </p:nvSpPr>
        <p:spPr>
          <a:xfrm>
            <a:off x="9656354" y="3678040"/>
            <a:ext cx="1528091" cy="467174"/>
          </a:xfrm>
          <a:prstGeom prst="wedgeRoundRectCallout">
            <a:avLst>
              <a:gd name="adj1" fmla="val -47194"/>
              <a:gd name="adj2" fmla="val 168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ea typeface="微软雅黑" panose="020B0503020204020204" pitchFamily="34" charset="-122"/>
              </a:rPr>
              <a:t>Goals 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And </a:t>
            </a:r>
            <a:r>
              <a:rPr lang="en-US" sz="2800" dirty="0" smtClean="0">
                <a:ea typeface="微软雅黑" panose="020B0503020204020204" pitchFamily="34" charset="-122"/>
              </a:rPr>
              <a:t>Plan 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827553"/>
            <a:ext cx="1051166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accent1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98875" y="2795152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7"/>
            <a:ext cx="3846561" cy="353400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645024"/>
            <a:ext cx="145615" cy="54514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780928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960096" y="1124744"/>
            <a:ext cx="2147291" cy="720080"/>
          </a:xfrm>
          <a:prstGeom prst="wedgeRoundRectCallout">
            <a:avLst>
              <a:gd name="adj1" fmla="val -82178"/>
              <a:gd name="adj2" fmla="val 7154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User’s </a:t>
            </a:r>
            <a:r>
              <a:rPr lang="en-US" altLang="zh-CN" dirty="0" smtClean="0">
                <a:solidFill>
                  <a:schemeClr val="tx1"/>
                </a:solidFill>
              </a:rPr>
              <a:t>Manual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690978" y="5157192"/>
            <a:ext cx="2147291" cy="720080"/>
          </a:xfrm>
          <a:prstGeom prst="wedgeRoundRectCallout">
            <a:avLst>
              <a:gd name="adj1" fmla="val 78425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smtClean="0">
                <a:ea typeface="宋体" panose="02010600030101010101" pitchFamily="2" charset="-122"/>
              </a:rPr>
              <a:t>WORKS-Content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75659"/>
              </p:ext>
            </p:extLst>
          </p:nvPr>
        </p:nvGraphicFramePr>
        <p:xfrm>
          <a:off x="2989678" y="3453350"/>
          <a:ext cx="30963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944867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6449834" y="4585991"/>
            <a:ext cx="2598493" cy="715217"/>
          </a:xfrm>
          <a:prstGeom prst="wedgeRoundRectCallout">
            <a:avLst>
              <a:gd name="adj1" fmla="val -76797"/>
              <a:gd name="adj2" fmla="val -97555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design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10165</TotalTime>
  <Words>1749</Words>
  <Application>Microsoft Office PowerPoint</Application>
  <PresentationFormat>自定义</PresentationFormat>
  <Paragraphs>476</Paragraphs>
  <Slides>18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151229_Renesas_Templates_16_9_EN</vt:lpstr>
      <vt:lpstr>PowerPoint 演示文稿</vt:lpstr>
      <vt:lpstr>PowerPoint 演示文稿</vt:lpstr>
      <vt:lpstr>PowerPoint 演示文稿</vt:lpstr>
      <vt:lpstr>Introduction</vt:lpstr>
      <vt:lpstr>PowerPoint 演示文稿</vt:lpstr>
      <vt:lpstr>Schedule</vt:lpstr>
      <vt:lpstr>PowerPoint 演示文稿</vt:lpstr>
      <vt:lpstr>WORKS-Content</vt:lpstr>
      <vt:lpstr>WORKS-Achievements </vt:lpstr>
      <vt:lpstr>WORKS-Achievements </vt:lpstr>
      <vt:lpstr>WORKS-Achievements </vt:lpstr>
      <vt:lpstr>PowerPoint 演示文稿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微软中国</cp:lastModifiedBy>
  <cp:revision>480</cp:revision>
  <cp:lastPrinted>2017-07-27T05:07:36Z</cp:lastPrinted>
  <dcterms:created xsi:type="dcterms:W3CDTF">2017-02-15T16:41:34Z</dcterms:created>
  <dcterms:modified xsi:type="dcterms:W3CDTF">2018-03-18T14:05:54Z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